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57"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26EE11-6E9B-442E-8A10-B65744DF31DA}" type="datetimeFigureOut">
              <a:rPr lang="en-US" smtClean="0"/>
              <a:t>2/2/2015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EC6B1B-40F8-4FA4-9E4C-12B3E317F6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EC6B1B-40F8-4FA4-9E4C-12B3E317F6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EC6B1B-40F8-4FA4-9E4C-12B3E317F6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EC6B1B-40F8-4FA4-9E4C-12B3E317F6C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EC6B1B-40F8-4FA4-9E4C-12B3E317F6C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EC6B1B-40F8-4FA4-9E4C-12B3E317F6C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EC6B1B-40F8-4FA4-9E4C-12B3E317F6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EC6B1B-40F8-4FA4-9E4C-12B3E317F6C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26EE11-6E9B-442E-8A10-B65744DF31DA}" type="datetimeFigureOut">
              <a:rPr lang="en-US" smtClean="0"/>
              <a:t>2/2/2015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EC6B1B-40F8-4FA4-9E4C-12B3E317F6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26EE11-6E9B-442E-8A10-B65744DF31DA}" type="datetimeFigureOut">
              <a:rPr lang="en-US" smtClean="0"/>
              <a:t>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EC6B1B-40F8-4FA4-9E4C-12B3E317F6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26EE11-6E9B-442E-8A10-B65744DF31DA}" type="datetimeFigureOut">
              <a:rPr lang="en-US" smtClean="0"/>
              <a:t>2/2/2015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EC6B1B-40F8-4FA4-9E4C-12B3E317F6C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26EE11-6E9B-442E-8A10-B65744DF31DA}" type="datetimeFigureOut">
              <a:rPr lang="en-US" smtClean="0"/>
              <a:t>2/2/2015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EC6B1B-40F8-4FA4-9E4C-12B3E317F6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history.com/shows/mankind-the-story-of-all-of-us/videos/sal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istory.com/topics/salt-march" TargetMode="External"/><Relationship Id="rId2" Type="http://schemas.openxmlformats.org/officeDocument/2006/relationships/hyperlink" Target="http://www.history.com/news/hungry-history/off-the-spice-rack-the-story-of-sal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 built the Great Wall of China and helped turned New York into America’s biggest city. Without it, civilizations would never have thrived and technology would be stuck in the Stone Age. It launched wars and sparked revolutions all because humans can’t survive without it. </a:t>
            </a:r>
            <a:r>
              <a:rPr lang="en-US" dirty="0" smtClean="0"/>
              <a:t>You will </a:t>
            </a:r>
            <a:r>
              <a:rPr lang="en-US" dirty="0" smtClean="0"/>
              <a:t>learn about how it first formed and the way our very thoughts are made of this valuable </a:t>
            </a:r>
            <a:r>
              <a:rPr lang="en-US" dirty="0" smtClean="0"/>
              <a:t>resource as you take </a:t>
            </a:r>
            <a:r>
              <a:rPr lang="en-US" dirty="0" smtClean="0"/>
              <a:t>a tour through space and time, across continents and up through the present. </a:t>
            </a:r>
            <a:endParaRPr lang="en-US" dirty="0"/>
          </a:p>
        </p:txBody>
      </p:sp>
      <p:sp>
        <p:nvSpPr>
          <p:cNvPr id="3" name="Title 2"/>
          <p:cNvSpPr>
            <a:spLocks noGrp="1"/>
          </p:cNvSpPr>
          <p:nvPr>
            <p:ph type="title"/>
          </p:nvPr>
        </p:nvSpPr>
        <p:spPr/>
        <p:txBody>
          <a:bodyPr/>
          <a:lstStyle/>
          <a:p>
            <a:r>
              <a:rPr lang="en-US" dirty="0" smtClean="0"/>
              <a:t>What is 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Superpower of Salt</a:t>
            </a:r>
            <a:endParaRPr lang="en-US" dirty="0"/>
          </a:p>
        </p:txBody>
      </p:sp>
      <p:sp>
        <p:nvSpPr>
          <p:cNvPr id="3" name="Subtitle 2"/>
          <p:cNvSpPr>
            <a:spLocks noGrp="1"/>
          </p:cNvSpPr>
          <p:nvPr>
            <p:ph type="subTitle" idx="1"/>
          </p:nvPr>
        </p:nvSpPr>
        <p:spPr/>
        <p:txBody>
          <a:bodyPr/>
          <a:lstStyle/>
          <a:p>
            <a:r>
              <a:rPr lang="en-US" dirty="0" smtClean="0"/>
              <a:t>Big History from the History Channel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947672"/>
          </a:xfrm>
        </p:spPr>
        <p:txBody>
          <a:bodyPr/>
          <a:lstStyle/>
          <a:p>
            <a:r>
              <a:rPr lang="en-US" dirty="0" smtClean="0">
                <a:hlinkClick r:id="rId2"/>
              </a:rPr>
              <a:t>http://www.history.com/shows/mankind-the-story-of-all-of-us/videos/salt</a:t>
            </a:r>
            <a:r>
              <a:rPr lang="en-US" dirty="0" smtClean="0"/>
              <a:t> </a:t>
            </a:r>
          </a:p>
          <a:p>
            <a:r>
              <a:rPr lang="en-US" dirty="0" smtClean="0"/>
              <a:t>Copy and paste the link into chrome and open the video</a:t>
            </a:r>
            <a:endParaRPr lang="en-US" dirty="0"/>
          </a:p>
        </p:txBody>
      </p:sp>
      <p:sp>
        <p:nvSpPr>
          <p:cNvPr id="3" name="Title 2"/>
          <p:cNvSpPr>
            <a:spLocks noGrp="1"/>
          </p:cNvSpPr>
          <p:nvPr>
            <p:ph type="title"/>
          </p:nvPr>
        </p:nvSpPr>
        <p:spPr/>
        <p:txBody>
          <a:bodyPr>
            <a:normAutofit fontScale="90000"/>
          </a:bodyPr>
          <a:lstStyle/>
          <a:p>
            <a:pPr algn="ctr"/>
            <a:r>
              <a:rPr lang="en-US" dirty="0" smtClean="0"/>
              <a:t>Video Clip</a:t>
            </a:r>
            <a:br>
              <a:rPr lang="en-US" dirty="0" smtClean="0"/>
            </a:br>
            <a:r>
              <a:rPr lang="en-US" dirty="0" smtClean="0"/>
              <a:t>Mankind The Story of Us All</a:t>
            </a:r>
            <a:endParaRPr lang="en-US" dirty="0"/>
          </a:p>
        </p:txBody>
      </p:sp>
      <p:pic>
        <p:nvPicPr>
          <p:cNvPr id="1026" name="Picture 2"/>
          <p:cNvPicPr>
            <a:picLocks noChangeAspect="1" noChangeArrowheads="1"/>
          </p:cNvPicPr>
          <p:nvPr/>
        </p:nvPicPr>
        <p:blipFill>
          <a:blip r:embed="rId3"/>
          <a:srcRect/>
          <a:stretch>
            <a:fillRect/>
          </a:stretch>
        </p:blipFill>
        <p:spPr bwMode="auto">
          <a:xfrm>
            <a:off x="2895600" y="3352800"/>
            <a:ext cx="5595587" cy="30861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Watch the Big History Video “The Superpower of Salt.</a:t>
            </a:r>
          </a:p>
          <a:p>
            <a:r>
              <a:rPr lang="en-US" dirty="0" smtClean="0"/>
              <a:t>Disc 1 #1 (Fast forward past </a:t>
            </a:r>
            <a:r>
              <a:rPr lang="en-US" smtClean="0"/>
              <a:t>previews if they come up.)</a:t>
            </a:r>
          </a:p>
          <a:p>
            <a:endParaRPr lang="en-US" dirty="0"/>
          </a:p>
        </p:txBody>
      </p:sp>
      <p:sp>
        <p:nvSpPr>
          <p:cNvPr id="3" name="Title 2"/>
          <p:cNvSpPr>
            <a:spLocks noGrp="1"/>
          </p:cNvSpPr>
          <p:nvPr>
            <p:ph type="title"/>
          </p:nvPr>
        </p:nvSpPr>
        <p:spPr/>
        <p:txBody>
          <a:bodyPr/>
          <a:lstStyle/>
          <a:p>
            <a:r>
              <a:rPr lang="en-US" dirty="0" smtClean="0"/>
              <a:t>The Superpower of Salt	</a:t>
            </a:r>
            <a:endParaRPr lang="en-US" dirty="0"/>
          </a:p>
        </p:txBody>
      </p:sp>
      <p:pic>
        <p:nvPicPr>
          <p:cNvPr id="4" name="Picture 3"/>
          <p:cNvPicPr>
            <a:picLocks noChangeAspect="1"/>
          </p:cNvPicPr>
          <p:nvPr/>
        </p:nvPicPr>
        <p:blipFill>
          <a:blip r:embed="rId2"/>
          <a:stretch>
            <a:fillRect/>
          </a:stretch>
        </p:blipFill>
        <p:spPr>
          <a:xfrm>
            <a:off x="3352800" y="3202783"/>
            <a:ext cx="4572000" cy="289321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Off the Spice Rack – The Story of Salt</a:t>
            </a:r>
          </a:p>
          <a:p>
            <a:r>
              <a:rPr lang="en-US" dirty="0" smtClean="0">
                <a:hlinkClick r:id="rId2"/>
              </a:rPr>
              <a:t>http</a:t>
            </a:r>
            <a:r>
              <a:rPr lang="en-US" dirty="0">
                <a:hlinkClick r:id="rId2"/>
              </a:rPr>
              <a:t>://</a:t>
            </a:r>
            <a:r>
              <a:rPr lang="en-US" dirty="0" smtClean="0">
                <a:hlinkClick r:id="rId2"/>
              </a:rPr>
              <a:t>www.history.com/news/hungry-history/off-the-spice-rack-the-story-of-salt</a:t>
            </a:r>
            <a:endParaRPr lang="en-US" dirty="0" smtClean="0"/>
          </a:p>
          <a:p>
            <a:endParaRPr lang="en-US" dirty="0" smtClean="0"/>
          </a:p>
          <a:p>
            <a:pPr marL="109728" indent="0">
              <a:buNone/>
            </a:pPr>
            <a:r>
              <a:rPr lang="en-US" dirty="0" smtClean="0"/>
              <a:t>The Salt March</a:t>
            </a:r>
          </a:p>
          <a:p>
            <a:r>
              <a:rPr lang="en-US" dirty="0" smtClean="0">
                <a:hlinkClick r:id="rId3"/>
              </a:rPr>
              <a:t>www.history.com/topics/salt-march</a:t>
            </a:r>
            <a:r>
              <a:rPr lang="en-US" dirty="0" smtClean="0"/>
              <a:t> </a:t>
            </a:r>
            <a:endParaRPr lang="en-US" dirty="0"/>
          </a:p>
        </p:txBody>
      </p:sp>
      <p:sp>
        <p:nvSpPr>
          <p:cNvPr id="3" name="Title 2"/>
          <p:cNvSpPr>
            <a:spLocks noGrp="1"/>
          </p:cNvSpPr>
          <p:nvPr>
            <p:ph type="title"/>
          </p:nvPr>
        </p:nvSpPr>
        <p:spPr/>
        <p:txBody>
          <a:bodyPr/>
          <a:lstStyle/>
          <a:p>
            <a:r>
              <a:rPr lang="en-US" dirty="0" smtClean="0"/>
              <a:t>Read the information Day 1</a:t>
            </a:r>
            <a:endParaRPr lang="en-US" dirty="0"/>
          </a:p>
        </p:txBody>
      </p:sp>
    </p:spTree>
    <p:extLst>
      <p:ext uri="{BB962C8B-B14F-4D97-AF65-F5344CB8AC3E}">
        <p14:creationId xmlns:p14="http://schemas.microsoft.com/office/powerpoint/2010/main" val="2813020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Salt’s Superpowers Day 1</a:t>
            </a:r>
            <a:endParaRPr lang="en-US" dirty="0"/>
          </a:p>
        </p:txBody>
      </p:sp>
      <p:sp>
        <p:nvSpPr>
          <p:cNvPr id="7" name="Text Placeholder 6"/>
          <p:cNvSpPr>
            <a:spLocks noGrp="1"/>
          </p:cNvSpPr>
          <p:nvPr>
            <p:ph type="body" idx="1"/>
          </p:nvPr>
        </p:nvSpPr>
        <p:spPr>
          <a:xfrm>
            <a:off x="426493" y="5943600"/>
            <a:ext cx="4040188" cy="762000"/>
          </a:xfrm>
        </p:spPr>
        <p:txBody>
          <a:bodyPr/>
          <a:lstStyle/>
          <a:p>
            <a:r>
              <a:rPr lang="en-US" dirty="0" smtClean="0"/>
              <a:t>Discussion Questions</a:t>
            </a:r>
            <a:endParaRPr lang="en-US" dirty="0"/>
          </a:p>
        </p:txBody>
      </p:sp>
      <p:sp>
        <p:nvSpPr>
          <p:cNvPr id="8" name="Text Placeholder 7"/>
          <p:cNvSpPr>
            <a:spLocks noGrp="1"/>
          </p:cNvSpPr>
          <p:nvPr>
            <p:ph type="body" sz="half" idx="3"/>
          </p:nvPr>
        </p:nvSpPr>
        <p:spPr>
          <a:xfrm>
            <a:off x="5029200" y="5926092"/>
            <a:ext cx="4041775" cy="762000"/>
          </a:xfrm>
        </p:spPr>
        <p:txBody>
          <a:bodyPr/>
          <a:lstStyle/>
          <a:p>
            <a:pPr algn="ctr"/>
            <a:r>
              <a:rPr lang="en-US" dirty="0" smtClean="0"/>
              <a:t>Assessment Day 1</a:t>
            </a:r>
            <a:endParaRPr lang="en-US" dirty="0"/>
          </a:p>
        </p:txBody>
      </p:sp>
      <p:sp>
        <p:nvSpPr>
          <p:cNvPr id="5" name="Content Placeholder 4"/>
          <p:cNvSpPr>
            <a:spLocks noGrp="1"/>
          </p:cNvSpPr>
          <p:nvPr>
            <p:ph sz="quarter" idx="2"/>
          </p:nvPr>
        </p:nvSpPr>
        <p:spPr>
          <a:xfrm>
            <a:off x="304800" y="1444294"/>
            <a:ext cx="4161881" cy="4499306"/>
          </a:xfrm>
        </p:spPr>
        <p:txBody>
          <a:bodyPr>
            <a:noAutofit/>
          </a:bodyPr>
          <a:lstStyle/>
          <a:p>
            <a:pPr marL="566928" indent="-457200">
              <a:buFont typeface="+mj-lt"/>
              <a:buAutoNum type="arabicPeriod"/>
            </a:pPr>
            <a:r>
              <a:rPr lang="en-US" sz="1800" dirty="0" smtClean="0"/>
              <a:t>What </a:t>
            </a:r>
            <a:r>
              <a:rPr lang="en-US" sz="1800" dirty="0"/>
              <a:t>is salt and why has it been such an important world resource? </a:t>
            </a:r>
            <a:endParaRPr lang="en-US" sz="1800" dirty="0" smtClean="0"/>
          </a:p>
          <a:p>
            <a:pPr marL="566928" indent="-457200">
              <a:buFont typeface="+mj-lt"/>
              <a:buAutoNum type="arabicPeriod"/>
            </a:pPr>
            <a:r>
              <a:rPr lang="en-US" sz="1800" dirty="0" smtClean="0"/>
              <a:t>What </a:t>
            </a:r>
            <a:r>
              <a:rPr lang="en-US" sz="1800" dirty="0"/>
              <a:t>are some words or phrases in our vocabulary today that are related to salt? </a:t>
            </a:r>
            <a:endParaRPr lang="en-US" sz="1800" dirty="0" smtClean="0"/>
          </a:p>
          <a:p>
            <a:pPr marL="566928" indent="-457200">
              <a:buFont typeface="+mj-lt"/>
              <a:buAutoNum type="arabicPeriod"/>
            </a:pPr>
            <a:r>
              <a:rPr lang="en-US" sz="1800" dirty="0" smtClean="0"/>
              <a:t>In </a:t>
            </a:r>
            <a:r>
              <a:rPr lang="en-US" sz="1800" dirty="0"/>
              <a:t>this episode we learn that “salt draws the world map.” What does this phrase mean and what is one example of how the location of salt has affected the location of a city or highway? </a:t>
            </a:r>
            <a:endParaRPr lang="en-US" sz="1800" dirty="0" smtClean="0"/>
          </a:p>
          <a:p>
            <a:pPr marL="566928" indent="-457200">
              <a:buFont typeface="+mj-lt"/>
              <a:buAutoNum type="arabicPeriod"/>
            </a:pPr>
            <a:r>
              <a:rPr lang="en-US" sz="1800" dirty="0" smtClean="0"/>
              <a:t>Why </a:t>
            </a:r>
            <a:r>
              <a:rPr lang="en-US" sz="1800" dirty="0"/>
              <a:t>do humans need salt? </a:t>
            </a:r>
            <a:endParaRPr lang="en-US" sz="1800" dirty="0" smtClean="0"/>
          </a:p>
          <a:p>
            <a:pPr marL="566928" indent="-457200">
              <a:buFont typeface="+mj-lt"/>
              <a:buAutoNum type="arabicPeriod"/>
            </a:pPr>
            <a:r>
              <a:rPr lang="en-US" sz="1800" dirty="0" smtClean="0"/>
              <a:t>Why </a:t>
            </a:r>
            <a:r>
              <a:rPr lang="en-US" sz="1800" dirty="0"/>
              <a:t>is salt a “superpower</a:t>
            </a:r>
            <a:r>
              <a:rPr lang="en-US" sz="1800" dirty="0" smtClean="0"/>
              <a:t>”?</a:t>
            </a:r>
            <a:endParaRPr lang="en-US" sz="1800" dirty="0"/>
          </a:p>
        </p:txBody>
      </p:sp>
      <p:sp>
        <p:nvSpPr>
          <p:cNvPr id="9" name="Content Placeholder 8"/>
          <p:cNvSpPr>
            <a:spLocks noGrp="1"/>
          </p:cNvSpPr>
          <p:nvPr>
            <p:ph sz="quarter" idx="4"/>
          </p:nvPr>
        </p:nvSpPr>
        <p:spPr>
          <a:xfrm>
            <a:off x="5029199" y="2872405"/>
            <a:ext cx="4041775" cy="3048000"/>
          </a:xfrm>
        </p:spPr>
        <p:txBody>
          <a:bodyPr/>
          <a:lstStyle/>
          <a:p>
            <a:r>
              <a:rPr lang="en-US" dirty="0" smtClean="0"/>
              <a:t>Start a word document and answer the discussion questions in full sentences.</a:t>
            </a:r>
          </a:p>
          <a:p>
            <a:r>
              <a:rPr lang="en-US" dirty="0" smtClean="0"/>
              <a:t>Remember your header.</a:t>
            </a:r>
          </a:p>
          <a:p>
            <a:r>
              <a:rPr lang="en-US" dirty="0" smtClean="0"/>
              <a:t>Save it as Salt’s Superpowers</a:t>
            </a:r>
            <a:endParaRPr lang="en-US" dirty="0"/>
          </a:p>
        </p:txBody>
      </p:sp>
    </p:spTree>
    <p:extLst>
      <p:ext uri="{BB962C8B-B14F-4D97-AF65-F5344CB8AC3E}">
        <p14:creationId xmlns:p14="http://schemas.microsoft.com/office/powerpoint/2010/main" val="216128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110794"/>
            <a:ext cx="8229600" cy="651206"/>
          </a:xfrm>
        </p:spPr>
        <p:txBody>
          <a:bodyPr>
            <a:normAutofit fontScale="90000"/>
          </a:bodyPr>
          <a:lstStyle/>
          <a:p>
            <a:pPr algn="ctr"/>
            <a:r>
              <a:rPr lang="en-US" dirty="0" smtClean="0"/>
              <a:t>Salt’s Superpowers Day 2</a:t>
            </a:r>
            <a:endParaRPr lang="en-US" dirty="0"/>
          </a:p>
        </p:txBody>
      </p:sp>
      <p:sp>
        <p:nvSpPr>
          <p:cNvPr id="3" name="Text Placeholder 2"/>
          <p:cNvSpPr>
            <a:spLocks noGrp="1"/>
          </p:cNvSpPr>
          <p:nvPr>
            <p:ph type="body" idx="1"/>
          </p:nvPr>
        </p:nvSpPr>
        <p:spPr>
          <a:xfrm>
            <a:off x="457200" y="6362700"/>
            <a:ext cx="4040188" cy="381000"/>
          </a:xfrm>
        </p:spPr>
        <p:txBody>
          <a:bodyPr>
            <a:normAutofit fontScale="92500" lnSpcReduction="20000"/>
          </a:bodyPr>
          <a:lstStyle/>
          <a:p>
            <a:pPr algn="ctr"/>
            <a:r>
              <a:rPr lang="en-US" dirty="0" smtClean="0"/>
              <a:t>Activities</a:t>
            </a:r>
            <a:endParaRPr lang="en-US" dirty="0"/>
          </a:p>
        </p:txBody>
      </p:sp>
      <p:sp>
        <p:nvSpPr>
          <p:cNvPr id="4" name="Text Placeholder 3"/>
          <p:cNvSpPr>
            <a:spLocks noGrp="1"/>
          </p:cNvSpPr>
          <p:nvPr>
            <p:ph type="body" sz="half" idx="3"/>
          </p:nvPr>
        </p:nvSpPr>
        <p:spPr>
          <a:xfrm>
            <a:off x="4953000" y="6281951"/>
            <a:ext cx="4041775" cy="457200"/>
          </a:xfrm>
        </p:spPr>
        <p:txBody>
          <a:bodyPr/>
          <a:lstStyle/>
          <a:p>
            <a:pPr algn="ctr"/>
            <a:r>
              <a:rPr lang="en-US" dirty="0" smtClean="0"/>
              <a:t>Assessment Day 2</a:t>
            </a:r>
            <a:endParaRPr lang="en-US" dirty="0"/>
          </a:p>
        </p:txBody>
      </p:sp>
      <p:sp>
        <p:nvSpPr>
          <p:cNvPr id="5" name="Content Placeholder 4"/>
          <p:cNvSpPr>
            <a:spLocks noGrp="1"/>
          </p:cNvSpPr>
          <p:nvPr>
            <p:ph sz="quarter" idx="2"/>
          </p:nvPr>
        </p:nvSpPr>
        <p:spPr>
          <a:xfrm>
            <a:off x="152400" y="762000"/>
            <a:ext cx="4344988" cy="5600700"/>
          </a:xfrm>
        </p:spPr>
        <p:txBody>
          <a:bodyPr>
            <a:noAutofit/>
          </a:bodyPr>
          <a:lstStyle/>
          <a:p>
            <a:pPr marL="452628" indent="-342900">
              <a:buFont typeface="+mj-lt"/>
              <a:buAutoNum type="arabicPeriod"/>
            </a:pPr>
            <a:r>
              <a:rPr lang="en-US" sz="1600" b="1" dirty="0" smtClean="0"/>
              <a:t>Salt </a:t>
            </a:r>
            <a:r>
              <a:rPr lang="en-US" sz="1600" b="1" dirty="0"/>
              <a:t>Preserves</a:t>
            </a:r>
            <a:r>
              <a:rPr lang="en-US" sz="1350" dirty="0"/>
              <a:t>. This episode explores some of the many ways salt has been used as a </a:t>
            </a:r>
            <a:r>
              <a:rPr lang="en-US" sz="1350" dirty="0" smtClean="0"/>
              <a:t>preservative in </a:t>
            </a:r>
            <a:r>
              <a:rPr lang="en-US" sz="1350" dirty="0"/>
              <a:t>processes like mummification and drying meat. </a:t>
            </a:r>
            <a:r>
              <a:rPr lang="en-US" sz="1350" dirty="0" smtClean="0"/>
              <a:t> Choose </a:t>
            </a:r>
            <a:r>
              <a:rPr lang="en-US" sz="1350" dirty="0"/>
              <a:t>one of these methods of preservation </a:t>
            </a:r>
            <a:r>
              <a:rPr lang="en-US" sz="1350" dirty="0" smtClean="0"/>
              <a:t>and write </a:t>
            </a:r>
            <a:r>
              <a:rPr lang="en-US" sz="1350" dirty="0"/>
              <a:t>a short essay or create a visual presentation </a:t>
            </a:r>
            <a:r>
              <a:rPr lang="en-US" sz="1350" dirty="0" smtClean="0"/>
              <a:t>about </a:t>
            </a:r>
            <a:r>
              <a:rPr lang="en-US" sz="1350" dirty="0"/>
              <a:t>how salt acts as a preservative.</a:t>
            </a:r>
          </a:p>
          <a:p>
            <a:pPr marL="452628" indent="-342900">
              <a:buFont typeface="+mj-lt"/>
              <a:buAutoNum type="arabicPeriod"/>
            </a:pPr>
            <a:r>
              <a:rPr lang="en-US" sz="1600" b="1" dirty="0" smtClean="0"/>
              <a:t>Salt </a:t>
            </a:r>
            <a:r>
              <a:rPr lang="en-US" sz="1600" b="1" dirty="0"/>
              <a:t>Revolutions. </a:t>
            </a:r>
            <a:r>
              <a:rPr lang="en-US" sz="1350" dirty="0"/>
              <a:t>Several key turning points in history have been driven by salt taxes, from </a:t>
            </a:r>
            <a:r>
              <a:rPr lang="en-US" sz="1350" dirty="0" smtClean="0"/>
              <a:t>France to </a:t>
            </a:r>
            <a:r>
              <a:rPr lang="en-US" sz="1350" dirty="0"/>
              <a:t>India. Choose one of these events and write a newspaper article or create a presentation </a:t>
            </a:r>
            <a:r>
              <a:rPr lang="en-US" sz="1350" dirty="0" smtClean="0"/>
              <a:t>depicting why </a:t>
            </a:r>
            <a:r>
              <a:rPr lang="en-US" sz="1350" dirty="0"/>
              <a:t>the salt tax drove people to push for political change.</a:t>
            </a:r>
          </a:p>
          <a:p>
            <a:pPr marL="452628" indent="-342900">
              <a:buFont typeface="+mj-lt"/>
              <a:buAutoNum type="arabicPeriod"/>
            </a:pPr>
            <a:r>
              <a:rPr lang="en-US" sz="1600" b="1" dirty="0" smtClean="0"/>
              <a:t>Edible </a:t>
            </a:r>
            <a:r>
              <a:rPr lang="en-US" sz="1600" b="1" dirty="0"/>
              <a:t>or Non? </a:t>
            </a:r>
            <a:r>
              <a:rPr lang="en-US" sz="1350" dirty="0"/>
              <a:t>There are many forms of salt – some are edible and others are not. Create a </a:t>
            </a:r>
            <a:r>
              <a:rPr lang="en-US" sz="1350" dirty="0" smtClean="0"/>
              <a:t>chart mapping </a:t>
            </a:r>
            <a:r>
              <a:rPr lang="en-US" sz="1350" dirty="0"/>
              <a:t>the various forms of salt and their uses.</a:t>
            </a:r>
          </a:p>
          <a:p>
            <a:pPr marL="452628" indent="-342900">
              <a:buFont typeface="+mj-lt"/>
              <a:buAutoNum type="arabicPeriod"/>
            </a:pPr>
            <a:r>
              <a:rPr lang="en-US" sz="1600" b="1" dirty="0" smtClean="0"/>
              <a:t>A </a:t>
            </a:r>
            <a:r>
              <a:rPr lang="en-US" sz="1600" b="1" dirty="0"/>
              <a:t>World Without Salt</a:t>
            </a:r>
            <a:r>
              <a:rPr lang="en-US" sz="1350" dirty="0"/>
              <a:t>. As we learn in this episode, salt is essential to human life. Create a short </a:t>
            </a:r>
            <a:r>
              <a:rPr lang="en-US" sz="1350" dirty="0" smtClean="0"/>
              <a:t>timeline charting </a:t>
            </a:r>
            <a:r>
              <a:rPr lang="en-US" sz="1350" dirty="0"/>
              <a:t>the history of salt and its many uses over time and write a short essay about what </a:t>
            </a:r>
            <a:r>
              <a:rPr lang="en-US" sz="1350" dirty="0" smtClean="0"/>
              <a:t>the world </a:t>
            </a:r>
            <a:r>
              <a:rPr lang="en-US" sz="1350" dirty="0"/>
              <a:t>would be like if salt disappeared.</a:t>
            </a:r>
          </a:p>
        </p:txBody>
      </p:sp>
      <p:sp>
        <p:nvSpPr>
          <p:cNvPr id="6" name="Content Placeholder 5"/>
          <p:cNvSpPr>
            <a:spLocks noGrp="1"/>
          </p:cNvSpPr>
          <p:nvPr>
            <p:ph sz="quarter" idx="4"/>
          </p:nvPr>
        </p:nvSpPr>
        <p:spPr>
          <a:xfrm>
            <a:off x="4920018" y="2849445"/>
            <a:ext cx="4041775" cy="3432506"/>
          </a:xfrm>
        </p:spPr>
        <p:txBody>
          <a:bodyPr/>
          <a:lstStyle/>
          <a:p>
            <a:r>
              <a:rPr lang="en-US" dirty="0" smtClean="0"/>
              <a:t>Choose one of these activities.   </a:t>
            </a:r>
            <a:endParaRPr lang="en-US" dirty="0"/>
          </a:p>
          <a:p>
            <a:r>
              <a:rPr lang="en-US" dirty="0" smtClean="0"/>
              <a:t>Choose a document type that is appropriate for the activity chosen.</a:t>
            </a:r>
          </a:p>
          <a:p>
            <a:r>
              <a:rPr lang="en-US" dirty="0" smtClean="0"/>
              <a:t>Create a header.</a:t>
            </a:r>
          </a:p>
          <a:p>
            <a:r>
              <a:rPr lang="en-US" dirty="0" smtClean="0"/>
              <a:t>Save it as Salt’s Superpowers Day 2</a:t>
            </a:r>
          </a:p>
          <a:p>
            <a:r>
              <a:rPr lang="en-US" dirty="0" smtClean="0"/>
              <a:t>Do the activity.</a:t>
            </a:r>
            <a:endParaRPr lang="en-US" dirty="0"/>
          </a:p>
        </p:txBody>
      </p:sp>
    </p:spTree>
    <p:extLst>
      <p:ext uri="{BB962C8B-B14F-4D97-AF65-F5344CB8AC3E}">
        <p14:creationId xmlns:p14="http://schemas.microsoft.com/office/powerpoint/2010/main" val="1460545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502</Words>
  <Application>Microsoft Office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Lucida Sans Unicode</vt:lpstr>
      <vt:lpstr>Verdana</vt:lpstr>
      <vt:lpstr>Wingdings 2</vt:lpstr>
      <vt:lpstr>Wingdings 3</vt:lpstr>
      <vt:lpstr>Concourse</vt:lpstr>
      <vt:lpstr>What is it?</vt:lpstr>
      <vt:lpstr>The Superpower of Salt</vt:lpstr>
      <vt:lpstr>Video Clip Mankind The Story of Us All</vt:lpstr>
      <vt:lpstr>The Superpower of Salt </vt:lpstr>
      <vt:lpstr>Read the information Day 1</vt:lpstr>
      <vt:lpstr>Salt’s Superpowers Day 1</vt:lpstr>
      <vt:lpstr>Salt’s Superpowers Day 2</vt:lpstr>
    </vt:vector>
  </TitlesOfParts>
  <Company>Nampa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Superpower of Salt</dc:title>
  <dc:creator>kbenson</dc:creator>
  <cp:lastModifiedBy>Benson, Kris</cp:lastModifiedBy>
  <cp:revision>11</cp:revision>
  <dcterms:created xsi:type="dcterms:W3CDTF">2015-02-02T19:36:37Z</dcterms:created>
  <dcterms:modified xsi:type="dcterms:W3CDTF">2015-02-02T23:05:15Z</dcterms:modified>
</cp:coreProperties>
</file>